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C17E0-DADF-4FE5-BC2C-4AC8EA555C23}" v="6" dt="2024-04-22T16:40:32.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p:scale>
          <a:sx n="66" d="100"/>
          <a:sy n="66" d="100"/>
        </p:scale>
        <p:origin x="1603"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u naik Bhukya" userId="a7186ef5fc9a3acf" providerId="LiveId" clId="{F38C17E0-DADF-4FE5-BC2C-4AC8EA555C23}"/>
    <pc:docChg chg="custSel modSld">
      <pc:chgData name="Srinu naik Bhukya" userId="a7186ef5fc9a3acf" providerId="LiveId" clId="{F38C17E0-DADF-4FE5-BC2C-4AC8EA555C23}" dt="2024-04-22T16:36:41.736" v="57" actId="27636"/>
      <pc:docMkLst>
        <pc:docMk/>
      </pc:docMkLst>
      <pc:sldChg chg="modSp mod">
        <pc:chgData name="Srinu naik Bhukya" userId="a7186ef5fc9a3acf" providerId="LiveId" clId="{F38C17E0-DADF-4FE5-BC2C-4AC8EA555C23}" dt="2024-04-22T16:33:24.324" v="56" actId="20577"/>
        <pc:sldMkLst>
          <pc:docMk/>
          <pc:sldMk cId="0" sldId="265"/>
        </pc:sldMkLst>
        <pc:spChg chg="mod">
          <ac:chgData name="Srinu naik Bhukya" userId="a7186ef5fc9a3acf" providerId="LiveId" clId="{F38C17E0-DADF-4FE5-BC2C-4AC8EA555C23}" dt="2024-04-22T16:33:24.324" v="56" actId="20577"/>
          <ac:spMkLst>
            <pc:docMk/>
            <pc:sldMk cId="0" sldId="265"/>
            <ac:spMk id="5" creationId="{00000000-0000-0000-0000-000000000000}"/>
          </ac:spMkLst>
        </pc:spChg>
      </pc:sldChg>
      <pc:sldChg chg="modSp mod">
        <pc:chgData name="Srinu naik Bhukya" userId="a7186ef5fc9a3acf" providerId="LiveId" clId="{F38C17E0-DADF-4FE5-BC2C-4AC8EA555C23}" dt="2024-04-22T16:36:41.736" v="57" actId="27636"/>
        <pc:sldMkLst>
          <pc:docMk/>
          <pc:sldMk cId="0" sldId="276"/>
        </pc:sldMkLst>
        <pc:spChg chg="mod">
          <ac:chgData name="Srinu naik Bhukya" userId="a7186ef5fc9a3acf" providerId="LiveId" clId="{F38C17E0-DADF-4FE5-BC2C-4AC8EA555C23}" dt="2024-04-22T16:36:41.736" v="57" actId="27636"/>
          <ac:spMkLst>
            <pc:docMk/>
            <pc:sldMk cId="0" sldId="27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lab_jupyter_launch_site_location.jupyterlite.ipynb"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jupyter-labs-Interactive-Visual-Analytics-with-Folium-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Hands-on%20Lab_%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jupyter-labs-EDA-with-Visualization-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vshyamlal/Data-Science-and-Machine-Learning-Capstone-Project/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3890283" cy="1200329"/>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Name: </a:t>
            </a:r>
            <a:r>
              <a:rPr lang="en-US" dirty="0" err="1">
                <a:solidFill>
                  <a:schemeClr val="bg1"/>
                </a:solidFill>
                <a:latin typeface="Abadi"/>
                <a:ea typeface="SF Pro" pitchFamily="2" charset="0"/>
                <a:cs typeface="SF Pro" pitchFamily="2" charset="0"/>
              </a:rPr>
              <a:t>Pallavaram</a:t>
            </a:r>
            <a:r>
              <a:rPr lang="en-US" dirty="0">
                <a:solidFill>
                  <a:schemeClr val="bg1"/>
                </a:solidFill>
                <a:latin typeface="Abadi"/>
                <a:ea typeface="SF Pro" pitchFamily="2" charset="0"/>
                <a:cs typeface="SF Pro" pitchFamily="2" charset="0"/>
              </a:rPr>
              <a:t> Shyam Sundar Lal</a:t>
            </a:r>
          </a:p>
          <a:p>
            <a:r>
              <a:rPr lang="en-US" dirty="0">
                <a:solidFill>
                  <a:schemeClr val="bg1"/>
                </a:solidFill>
                <a:latin typeface="Abadi" panose="020B0604020104020204" pitchFamily="34" charset="0"/>
                <a:ea typeface="SF Pro" pitchFamily="2" charset="0"/>
                <a:cs typeface="SF Pro" pitchFamily="2" charset="0"/>
              </a:rPr>
              <a:t>Date:22-04-2024</a:t>
            </a:r>
          </a:p>
          <a:p>
            <a:endParaRPr lang="en-US" dirty="0">
              <a:solidFill>
                <a:schemeClr val="bg1"/>
              </a:solidFill>
              <a:latin typeface="Abadi" panose="020B0604020104020204" pitchFamily="34" charset="0"/>
              <a:ea typeface="SF Pro" pitchFamily="2" charset="0"/>
              <a:cs typeface="SF Pro" pitchFamily="2" charset="0"/>
            </a:endParaRPr>
          </a:p>
          <a:p>
            <a:r>
              <a:rPr lang="en-US" dirty="0">
                <a:solidFill>
                  <a:schemeClr val="bg1"/>
                </a:solidFill>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https://github.com/pvshyamlal/</a:t>
            </a:r>
            <a:endParaRPr lang="en-US" dirty="0">
              <a:solidFill>
                <a:schemeClr val="bg1"/>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4"/>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p>
          <a:p>
            <a:pPr marL="0" indent="0">
              <a:buNone/>
            </a:pPr>
            <a:r>
              <a:rPr lang="en-US" dirty="0">
                <a:hlinkClick r:id="rId3"/>
              </a:rPr>
              <a:t>Build an Interactive map with Folium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p>
          <a:p>
            <a:pPr marL="0" indent="0">
              <a:buNone/>
            </a:pPr>
            <a:r>
              <a:rPr lang="en-US" sz="2000" dirty="0">
                <a:hlinkClick r:id="rId3"/>
              </a:rPr>
              <a:t>Build a Dashboard with </a:t>
            </a:r>
            <a:r>
              <a:rPr lang="en-US" sz="2000" dirty="0" err="1">
                <a:hlinkClick r:id="rId3"/>
              </a:rPr>
              <a:t>Plotly</a:t>
            </a:r>
            <a:r>
              <a:rPr lang="en-US" sz="2000" dirty="0">
                <a:hlinkClick r:id="rId3"/>
              </a:rPr>
              <a:t> Dash</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Predictive Analysis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databases such as MySQL and PostgreSQL continue to be widely adopted for traditional data management tasks due to their robustness and stability.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sources, enhancing data analysis and decision-making. </a:t>
            </a:r>
          </a:p>
          <a:p>
            <a:pPr marL="0" indent="0">
              <a:lnSpc>
                <a:spcPct val="100000"/>
              </a:lnSpc>
              <a:spcBef>
                <a:spcPts val="1400"/>
              </a:spcBef>
              <a:buNone/>
            </a:pPr>
            <a:r>
              <a:rPr lang="en-IN" sz="2400" dirty="0"/>
              <a:t>• Interactive visualization features empower users to explore data dynamically, uncovering insights and trends that drive business outcomes. </a:t>
            </a:r>
          </a:p>
          <a:p>
            <a:pPr marL="0" indent="0">
              <a:lnSpc>
                <a:spcPct val="100000"/>
              </a:lnSpc>
              <a:spcBef>
                <a:spcPts val="1400"/>
              </a:spcBef>
              <a:buNone/>
            </a:pPr>
            <a:r>
              <a:rPr lang="en-IN" sz="2400" dirty="0"/>
              <a:t>•Robust collaboration and sharing functionalities facilitate teamwork and communication, fostering a data-driven culture within the organization and driving collective intelligence</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770011" y="156923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Executive Summary</a:t>
            </a:r>
          </a:p>
          <a:p>
            <a:pPr>
              <a:lnSpc>
                <a:spcPct val="100000"/>
              </a:lnSpc>
              <a:spcBef>
                <a:spcPts val="1400"/>
              </a:spcBef>
            </a:pPr>
            <a:r>
              <a:rPr lang="en-US" sz="1800" dirty="0">
                <a:solidFill>
                  <a:schemeClr val="accent3">
                    <a:lumMod val="25000"/>
                  </a:schemeClr>
                </a:solidFill>
                <a:latin typeface="Abadi"/>
              </a:rPr>
              <a:t>Introduction</a:t>
            </a:r>
          </a:p>
          <a:p>
            <a:pPr>
              <a:lnSpc>
                <a:spcPct val="100000"/>
              </a:lnSpc>
              <a:spcBef>
                <a:spcPts val="1400"/>
              </a:spcBef>
            </a:pPr>
            <a:r>
              <a:rPr lang="en-US" sz="1800" dirty="0">
                <a:solidFill>
                  <a:schemeClr val="accent3">
                    <a:lumMod val="25000"/>
                  </a:schemeClr>
                </a:solidFill>
                <a:latin typeface="Abadi"/>
              </a:rPr>
              <a:t>Methodology</a:t>
            </a:r>
          </a:p>
          <a:p>
            <a:pPr>
              <a:lnSpc>
                <a:spcPct val="100000"/>
              </a:lnSpc>
              <a:spcBef>
                <a:spcPts val="1400"/>
              </a:spcBef>
            </a:pPr>
            <a:r>
              <a:rPr lang="en-US" sz="1800" dirty="0">
                <a:solidFill>
                  <a:schemeClr val="accent3">
                    <a:lumMod val="25000"/>
                  </a:schemeClr>
                </a:solidFill>
                <a:latin typeface="Abadi"/>
              </a:rPr>
              <a:t>Results</a:t>
            </a:r>
          </a:p>
          <a:p>
            <a:pPr lvl="1">
              <a:lnSpc>
                <a:spcPct val="100000"/>
              </a:lnSpc>
              <a:spcBef>
                <a:spcPts val="1400"/>
              </a:spcBef>
            </a:pPr>
            <a:r>
              <a:rPr lang="en-IN" sz="1800" dirty="0">
                <a:solidFill>
                  <a:srgbClr val="121619"/>
                </a:solidFill>
              </a:rPr>
              <a:t>Visualization –Charts </a:t>
            </a:r>
          </a:p>
          <a:p>
            <a:pPr lvl="1">
              <a:lnSpc>
                <a:spcPct val="100000"/>
              </a:lnSpc>
              <a:spcBef>
                <a:spcPts val="1400"/>
              </a:spcBef>
            </a:pPr>
            <a:r>
              <a:rPr lang="en-IN" sz="1800" dirty="0">
                <a:solidFill>
                  <a:srgbClr val="121619"/>
                </a:solidFill>
              </a:rPr>
              <a:t> Dashboard</a:t>
            </a:r>
            <a:endParaRPr lang="en-US" sz="1800" dirty="0">
              <a:solidFill>
                <a:srgbClr val="121619"/>
              </a:solidFill>
              <a:latin typeface="Abadi"/>
            </a:endParaRPr>
          </a:p>
          <a:p>
            <a:pPr>
              <a:lnSpc>
                <a:spcPct val="100000"/>
              </a:lnSpc>
              <a:spcBef>
                <a:spcPts val="1400"/>
              </a:spcBef>
            </a:pPr>
            <a:r>
              <a:rPr lang="en-US" sz="1800" dirty="0">
                <a:solidFill>
                  <a:schemeClr val="accent3">
                    <a:lumMod val="25000"/>
                  </a:schemeClr>
                </a:solidFill>
                <a:latin typeface="Abadi"/>
              </a:rPr>
              <a:t>Conclusion</a:t>
            </a:r>
          </a:p>
          <a:p>
            <a:pPr>
              <a:lnSpc>
                <a:spcPct val="100000"/>
              </a:lnSpc>
              <a:spcBef>
                <a:spcPts val="1400"/>
              </a:spcBef>
            </a:pPr>
            <a:r>
              <a:rPr lang="en-US" sz="1800" dirty="0">
                <a:solidFill>
                  <a:schemeClr val="accent3">
                    <a:lumMod val="25000"/>
                  </a:schemeClr>
                </a:solidFill>
                <a:latin typeface="Abadi"/>
              </a:rPr>
              <a:t>Appendix</a:t>
            </a:r>
          </a:p>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object 3">
            <a:extLst>
              <a:ext uri="{FF2B5EF4-FFF2-40B4-BE49-F238E27FC236}">
                <a16:creationId xmlns:a16="http://schemas.microsoft.com/office/drawing/2014/main" id="{D43826DB-11EB-1046-6E59-49BA4FCADC9C}"/>
              </a:ext>
            </a:extLst>
          </p:cNvPr>
          <p:cNvPicPr/>
          <p:nvPr/>
        </p:nvPicPr>
        <p:blipFill>
          <a:blip r:embed="rId4" cstate="print">
            <a:duotone>
              <a:prstClr val="black"/>
              <a:schemeClr val="accent1">
                <a:tint val="45000"/>
                <a:satMod val="400000"/>
              </a:schemeClr>
            </a:duotone>
          </a:blip>
          <a:stretch>
            <a:fillRect/>
          </a:stretch>
        </p:blipFill>
        <p:spPr>
          <a:xfrm>
            <a:off x="6665103" y="1275766"/>
            <a:ext cx="3948467" cy="39276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5020862"/>
          </a:xfrm>
          <a:prstGeom prst="rect">
            <a:avLst/>
          </a:prstGeom>
          <a:noFill/>
        </p:spPr>
        <p:txBody>
          <a:bodyPr wrap="square">
            <a:spAutoFit/>
          </a:bodyPr>
          <a:lstStyle/>
          <a:p>
            <a:pPr marL="354965" indent="-342265">
              <a:lnSpc>
                <a:spcPct val="100000"/>
              </a:lnSpc>
              <a:spcBef>
                <a:spcPts val="100"/>
              </a:spcBef>
              <a:buAutoNum type="arabicPeriod"/>
              <a:tabLst>
                <a:tab pos="354965" algn="l"/>
              </a:tabLst>
            </a:pPr>
            <a:r>
              <a:rPr lang="en-IN" sz="2000" dirty="0"/>
              <a:t>Data</a:t>
            </a:r>
            <a:r>
              <a:rPr lang="en-IN" sz="2000" spc="-25" dirty="0"/>
              <a:t> </a:t>
            </a:r>
            <a:r>
              <a:rPr lang="en-IN" sz="2000" dirty="0"/>
              <a:t>Collection</a:t>
            </a:r>
            <a:r>
              <a:rPr lang="en-IN" sz="2000" spc="-25" dirty="0"/>
              <a:t> </a:t>
            </a:r>
            <a:r>
              <a:rPr lang="en-IN" sz="2000" dirty="0"/>
              <a:t>&amp;</a:t>
            </a:r>
            <a:r>
              <a:rPr lang="en-IN" sz="2000" spc="-25" dirty="0"/>
              <a:t> </a:t>
            </a:r>
            <a:r>
              <a:rPr lang="en-IN" sz="2000" spc="-10" dirty="0"/>
              <a:t>Preparation: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Utilized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public</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SpaceX</a:t>
            </a:r>
            <a:r>
              <a:rPr lang="en-IN" sz="1300" spc="30" dirty="0">
                <a:solidFill>
                  <a:srgbClr val="006FC0"/>
                </a:solidFill>
                <a:latin typeface="Courier New"/>
                <a:cs typeface="Courier New"/>
              </a:rPr>
              <a:t> </a:t>
            </a:r>
            <a:r>
              <a:rPr lang="en-IN" sz="1300" dirty="0">
                <a:solidFill>
                  <a:srgbClr val="006FC0"/>
                </a:solidFill>
                <a:latin typeface="Courier New"/>
                <a:cs typeface="Courier New"/>
              </a:rPr>
              <a:t>API</a:t>
            </a:r>
            <a:r>
              <a:rPr lang="en-IN" sz="1300" spc="20" dirty="0">
                <a:solidFill>
                  <a:srgbClr val="006FC0"/>
                </a:solidFill>
                <a:latin typeface="Courier New"/>
                <a:cs typeface="Courier New"/>
              </a:rPr>
              <a:t> </a:t>
            </a:r>
            <a:r>
              <a:rPr lang="en-IN" sz="1300" dirty="0">
                <a:solidFill>
                  <a:srgbClr val="006FC0"/>
                </a:solidFill>
                <a:latin typeface="Courier New"/>
                <a:cs typeface="Courier New"/>
              </a:rPr>
              <a:t>and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Wikipedia</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page.</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Created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'class'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column</a:t>
            </a:r>
            <a:r>
              <a:rPr lang="en-IN" sz="1300" spc="3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30" dirty="0">
                <a:solidFill>
                  <a:srgbClr val="006FC0"/>
                </a:solidFill>
                <a:latin typeface="Courier New"/>
                <a:cs typeface="Courier New"/>
              </a:rPr>
              <a:t> </a:t>
            </a:r>
            <a:r>
              <a:rPr lang="en-IN" sz="1300" dirty="0">
                <a:solidFill>
                  <a:srgbClr val="006FC0"/>
                </a:solidFill>
                <a:latin typeface="Courier New"/>
                <a:cs typeface="Courier New"/>
              </a:rPr>
              <a:t>landing</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classification.</a:t>
            </a:r>
            <a:endParaRPr lang="en-IN" sz="1300" dirty="0">
              <a:latin typeface="Courier New"/>
              <a:cs typeface="Courier New"/>
            </a:endParaRPr>
          </a:p>
          <a:p>
            <a:pPr marL="698500" marR="505459" lvl="1" indent="-228600">
              <a:lnSpc>
                <a:spcPct val="70000"/>
              </a:lnSpc>
              <a:spcBef>
                <a:spcPts val="495"/>
              </a:spcBef>
              <a:buFont typeface="Wingdings"/>
              <a:buChar char=""/>
              <a:tabLst>
                <a:tab pos="698500" algn="l"/>
              </a:tabLst>
            </a:pPr>
            <a:r>
              <a:rPr lang="en-IN" sz="1300" dirty="0">
                <a:solidFill>
                  <a:srgbClr val="006FC0"/>
                </a:solidFill>
                <a:latin typeface="Courier New"/>
                <a:cs typeface="Courier New"/>
              </a:rPr>
              <a:t>Explored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30" dirty="0">
                <a:solidFill>
                  <a:srgbClr val="006FC0"/>
                </a:solidFill>
                <a:latin typeface="Courier New"/>
                <a:cs typeface="Courier New"/>
              </a:rPr>
              <a:t> </a:t>
            </a:r>
            <a:r>
              <a:rPr lang="en-IN" sz="1300" dirty="0">
                <a:solidFill>
                  <a:srgbClr val="006FC0"/>
                </a:solidFill>
                <a:latin typeface="Courier New"/>
                <a:cs typeface="Courier New"/>
              </a:rPr>
              <a:t>SQL,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visualization,</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Folium</a:t>
            </a:r>
            <a:r>
              <a:rPr lang="en-IN" sz="1300" spc="20" dirty="0">
                <a:solidFill>
                  <a:srgbClr val="006FC0"/>
                </a:solidFill>
                <a:latin typeface="Courier New"/>
                <a:cs typeface="Courier New"/>
              </a:rPr>
              <a:t> </a:t>
            </a:r>
            <a:r>
              <a:rPr lang="en-IN" sz="1300" dirty="0">
                <a:solidFill>
                  <a:srgbClr val="006FC0"/>
                </a:solidFill>
                <a:latin typeface="Courier New"/>
                <a:cs typeface="Courier New"/>
              </a:rPr>
              <a:t>maps,</a:t>
            </a:r>
            <a:r>
              <a:rPr lang="en-IN" sz="1300" spc="35" dirty="0">
                <a:solidFill>
                  <a:srgbClr val="006FC0"/>
                </a:solidFill>
                <a:latin typeface="Courier New"/>
                <a:cs typeface="Courier New"/>
              </a:rPr>
              <a:t> </a:t>
            </a:r>
            <a:r>
              <a:rPr lang="en-IN" sz="1300" spc="-25" dirty="0">
                <a:solidFill>
                  <a:srgbClr val="006FC0"/>
                </a:solidFill>
                <a:latin typeface="Courier New"/>
                <a:cs typeface="Courier New"/>
              </a:rPr>
              <a:t>and </a:t>
            </a:r>
            <a:r>
              <a:rPr lang="en-IN" sz="1300" spc="-10" dirty="0">
                <a:solidFill>
                  <a:srgbClr val="006FC0"/>
                </a:solidFill>
                <a:latin typeface="Courier New"/>
                <a:cs typeface="Courier New"/>
              </a:rPr>
              <a:t>dashboards.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Selected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relevant</a:t>
            </a:r>
            <a:r>
              <a:rPr lang="en-IN" sz="1300" spc="25" dirty="0">
                <a:solidFill>
                  <a:srgbClr val="006FC0"/>
                </a:solidFill>
                <a:latin typeface="Courier New"/>
                <a:cs typeface="Courier New"/>
              </a:rPr>
              <a:t> </a:t>
            </a:r>
            <a:r>
              <a:rPr lang="en-IN" sz="1300" dirty="0">
                <a:solidFill>
                  <a:srgbClr val="006FC0"/>
                </a:solidFill>
                <a:latin typeface="Courier New"/>
                <a:cs typeface="Courier New"/>
              </a:rPr>
              <a:t>features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machine</a:t>
            </a:r>
            <a:r>
              <a:rPr lang="en-IN" sz="1300" spc="30" dirty="0">
                <a:solidFill>
                  <a:srgbClr val="006FC0"/>
                </a:solidFill>
                <a:latin typeface="Courier New"/>
                <a:cs typeface="Courier New"/>
              </a:rPr>
              <a:t> </a:t>
            </a:r>
            <a:r>
              <a:rPr lang="en-IN" sz="1300" spc="-10" dirty="0">
                <a:solidFill>
                  <a:srgbClr val="006FC0"/>
                </a:solidFill>
                <a:latin typeface="Courier New"/>
                <a:cs typeface="Courier New"/>
              </a:rPr>
              <a:t>learning.</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Data</a:t>
            </a:r>
            <a:r>
              <a:rPr lang="en-IN" sz="2000" spc="-20" dirty="0"/>
              <a:t> </a:t>
            </a:r>
            <a:r>
              <a:rPr lang="en-IN" sz="2000" spc="-10" dirty="0"/>
              <a:t>Preprocessing:</a:t>
            </a: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Applied</a:t>
            </a:r>
            <a:r>
              <a:rPr lang="en-IN" sz="1300" spc="40" dirty="0">
                <a:solidFill>
                  <a:srgbClr val="006FC0"/>
                </a:solidFill>
                <a:latin typeface="Courier New"/>
                <a:cs typeface="Courier New"/>
              </a:rPr>
              <a:t> </a:t>
            </a:r>
            <a:r>
              <a:rPr lang="en-IN" sz="1300" dirty="0">
                <a:solidFill>
                  <a:srgbClr val="006FC0"/>
                </a:solidFill>
                <a:latin typeface="Courier New"/>
                <a:cs typeface="Courier New"/>
              </a:rPr>
              <a:t>one hot</a:t>
            </a:r>
            <a:r>
              <a:rPr lang="en-IN" sz="1300" spc="40" dirty="0">
                <a:solidFill>
                  <a:srgbClr val="006FC0"/>
                </a:solidFill>
                <a:latin typeface="Courier New"/>
                <a:cs typeface="Courier New"/>
              </a:rPr>
              <a:t> </a:t>
            </a:r>
            <a:r>
              <a:rPr lang="en-IN" sz="1300" dirty="0">
                <a:solidFill>
                  <a:srgbClr val="006FC0"/>
                </a:solidFill>
                <a:latin typeface="Courier New"/>
                <a:cs typeface="Courier New"/>
              </a:rPr>
              <a:t>encoding</a:t>
            </a:r>
            <a:r>
              <a:rPr lang="en-IN" sz="1300" spc="3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0" dirty="0">
                <a:solidFill>
                  <a:srgbClr val="006FC0"/>
                </a:solidFill>
                <a:latin typeface="Courier New"/>
                <a:cs typeface="Courier New"/>
              </a:rPr>
              <a:t> </a:t>
            </a:r>
            <a:r>
              <a:rPr lang="en-IN" sz="1300" dirty="0">
                <a:solidFill>
                  <a:srgbClr val="006FC0"/>
                </a:solidFill>
                <a:latin typeface="Courier New"/>
                <a:cs typeface="Courier New"/>
              </a:rPr>
              <a:t>categorical</a:t>
            </a:r>
            <a:r>
              <a:rPr lang="en-IN" sz="1300" spc="40" dirty="0">
                <a:solidFill>
                  <a:srgbClr val="006FC0"/>
                </a:solidFill>
                <a:latin typeface="Courier New"/>
                <a:cs typeface="Courier New"/>
              </a:rPr>
              <a:t> </a:t>
            </a:r>
            <a:r>
              <a:rPr lang="en-IN" sz="1300" spc="-10" dirty="0">
                <a:solidFill>
                  <a:srgbClr val="006FC0"/>
                </a:solidFill>
                <a:latin typeface="Courier New"/>
                <a:cs typeface="Courier New"/>
              </a:rPr>
              <a:t>variables.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Standardized</a:t>
            </a:r>
            <a:r>
              <a:rPr lang="en-IN" sz="1300" spc="3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uniform</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scale.</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Optimized</a:t>
            </a:r>
            <a:r>
              <a:rPr lang="en-IN" sz="1300" spc="10"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parameters</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25" dirty="0">
                <a:solidFill>
                  <a:srgbClr val="006FC0"/>
                </a:solidFill>
                <a:latin typeface="Courier New"/>
                <a:cs typeface="Courier New"/>
              </a:rPr>
              <a:t> </a:t>
            </a:r>
            <a:r>
              <a:rPr lang="en-IN" sz="1300" spc="-10" dirty="0" err="1">
                <a:solidFill>
                  <a:srgbClr val="006FC0"/>
                </a:solidFill>
                <a:latin typeface="Courier New"/>
                <a:cs typeface="Courier New"/>
              </a:rPr>
              <a:t>GridSearchCV</a:t>
            </a:r>
            <a:r>
              <a:rPr lang="en-IN" sz="1300" spc="-10" dirty="0">
                <a:solidFill>
                  <a:srgbClr val="006FC0"/>
                </a:solidFill>
                <a:latin typeface="Courier New"/>
                <a:cs typeface="Courier New"/>
              </a:rPr>
              <a:t>.</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Machine</a:t>
            </a:r>
            <a:r>
              <a:rPr lang="en-IN" sz="2000" spc="-50" dirty="0"/>
              <a:t> </a:t>
            </a:r>
            <a:r>
              <a:rPr lang="en-IN" sz="2000" dirty="0"/>
              <a:t>Learning</a:t>
            </a:r>
            <a:r>
              <a:rPr lang="en-IN" sz="2000" spc="-35" dirty="0"/>
              <a:t> </a:t>
            </a:r>
            <a:r>
              <a:rPr lang="en-IN" sz="2000" spc="-10" dirty="0"/>
              <a:t>Models:</a:t>
            </a:r>
          </a:p>
          <a:p>
            <a:pPr marL="697865" indent="-227965">
              <a:lnSpc>
                <a:spcPct val="100000"/>
              </a:lnSpc>
              <a:spcBef>
                <a:spcPts val="35"/>
              </a:spcBef>
              <a:buFont typeface="Wingdings"/>
              <a:buChar char=""/>
              <a:tabLst>
                <a:tab pos="697865" algn="l"/>
              </a:tabLst>
            </a:pPr>
            <a:r>
              <a:rPr lang="en-IN" sz="1300" dirty="0"/>
              <a:t>Developed</a:t>
            </a:r>
            <a:r>
              <a:rPr lang="en-IN" sz="1300" spc="30" dirty="0"/>
              <a:t> </a:t>
            </a:r>
            <a:r>
              <a:rPr lang="en-IN" sz="1300" spc="-10" dirty="0"/>
              <a:t>models:</a:t>
            </a:r>
            <a:endParaRPr lang="en-IN" sz="1300" dirty="0"/>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Logistic</a:t>
            </a:r>
            <a:r>
              <a:rPr lang="en-IN" sz="1100" spc="-30" dirty="0">
                <a:solidFill>
                  <a:srgbClr val="006FC0"/>
                </a:solidFill>
                <a:latin typeface="Courier New"/>
                <a:cs typeface="Courier New"/>
              </a:rPr>
              <a:t> </a:t>
            </a:r>
            <a:r>
              <a:rPr lang="en-IN" sz="1100" spc="-10" dirty="0">
                <a:solidFill>
                  <a:srgbClr val="006FC0"/>
                </a:solidFill>
                <a:latin typeface="Courier New"/>
                <a:cs typeface="Courier New"/>
              </a:rPr>
              <a:t>Regression</a:t>
            </a:r>
            <a:endParaRPr lang="en-IN" sz="1100" dirty="0">
              <a:latin typeface="Courier New"/>
              <a:cs typeface="Courier New"/>
            </a:endParaRPr>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Support</a:t>
            </a:r>
            <a:r>
              <a:rPr lang="en-IN" sz="1100" spc="-20" dirty="0">
                <a:solidFill>
                  <a:srgbClr val="006FC0"/>
                </a:solidFill>
                <a:latin typeface="Courier New"/>
                <a:cs typeface="Courier New"/>
              </a:rPr>
              <a:t> </a:t>
            </a:r>
            <a:r>
              <a:rPr lang="en-IN" sz="1100" dirty="0">
                <a:solidFill>
                  <a:srgbClr val="006FC0"/>
                </a:solidFill>
                <a:latin typeface="Courier New"/>
                <a:cs typeface="Courier New"/>
              </a:rPr>
              <a:t>Vector</a:t>
            </a:r>
            <a:r>
              <a:rPr lang="en-IN" sz="1100" spc="-25" dirty="0">
                <a:solidFill>
                  <a:srgbClr val="006FC0"/>
                </a:solidFill>
                <a:latin typeface="Courier New"/>
                <a:cs typeface="Courier New"/>
              </a:rPr>
              <a:t> </a:t>
            </a:r>
            <a:r>
              <a:rPr lang="en-IN" sz="1100" spc="-10" dirty="0">
                <a:solidFill>
                  <a:srgbClr val="006FC0"/>
                </a:solidFill>
                <a:latin typeface="Courier New"/>
                <a:cs typeface="Courier New"/>
              </a:rPr>
              <a:t>Machine</a:t>
            </a:r>
            <a:endParaRPr lang="en-IN" sz="1100" dirty="0">
              <a:latin typeface="Courier New"/>
              <a:cs typeface="Courier New"/>
            </a:endParaRPr>
          </a:p>
          <a:p>
            <a:pPr marL="1155065" lvl="1" indent="-227965">
              <a:lnSpc>
                <a:spcPct val="100000"/>
              </a:lnSpc>
              <a:spcBef>
                <a:spcPts val="110"/>
              </a:spcBef>
              <a:buFont typeface="Wingdings"/>
              <a:buChar char=""/>
              <a:tabLst>
                <a:tab pos="1155065" algn="l"/>
              </a:tabLst>
            </a:pPr>
            <a:r>
              <a:rPr lang="en-IN" sz="1100" dirty="0">
                <a:solidFill>
                  <a:srgbClr val="006FC0"/>
                </a:solidFill>
                <a:latin typeface="Courier New"/>
                <a:cs typeface="Courier New"/>
              </a:rPr>
              <a:t>Decision</a:t>
            </a:r>
            <a:r>
              <a:rPr lang="en-IN" sz="1100" spc="-20" dirty="0">
                <a:solidFill>
                  <a:srgbClr val="006FC0"/>
                </a:solidFill>
                <a:latin typeface="Courier New"/>
                <a:cs typeface="Courier New"/>
              </a:rPr>
              <a:t> </a:t>
            </a:r>
            <a:r>
              <a:rPr lang="en-IN" sz="1100" dirty="0">
                <a:solidFill>
                  <a:srgbClr val="006FC0"/>
                </a:solidFill>
                <a:latin typeface="Courier New"/>
                <a:cs typeface="Courier New"/>
              </a:rPr>
              <a:t>Tree</a:t>
            </a:r>
            <a:r>
              <a:rPr lang="en-IN" sz="1100" spc="-20" dirty="0">
                <a:solidFill>
                  <a:srgbClr val="006FC0"/>
                </a:solidFill>
                <a:latin typeface="Courier New"/>
                <a:cs typeface="Courier New"/>
              </a:rPr>
              <a:t> </a:t>
            </a:r>
            <a:r>
              <a:rPr lang="en-IN" sz="1100" spc="-10" dirty="0">
                <a:solidFill>
                  <a:srgbClr val="006FC0"/>
                </a:solidFill>
                <a:latin typeface="Courier New"/>
                <a:cs typeface="Courier New"/>
              </a:rPr>
              <a:t>Classifier</a:t>
            </a:r>
            <a:endParaRPr lang="en-IN" sz="1100" dirty="0">
              <a:latin typeface="Courier New"/>
              <a:cs typeface="Courier New"/>
            </a:endParaRPr>
          </a:p>
          <a:p>
            <a:pPr marL="1155065" lvl="1" indent="-227965">
              <a:lnSpc>
                <a:spcPct val="100000"/>
              </a:lnSpc>
              <a:spcBef>
                <a:spcPts val="95"/>
              </a:spcBef>
              <a:buFont typeface="Wingdings"/>
              <a:buChar char=""/>
              <a:tabLst>
                <a:tab pos="1155065" algn="l"/>
              </a:tabLst>
            </a:pPr>
            <a:r>
              <a:rPr lang="en-IN" sz="1100" dirty="0">
                <a:solidFill>
                  <a:srgbClr val="006FC0"/>
                </a:solidFill>
                <a:latin typeface="Courier New"/>
                <a:cs typeface="Courier New"/>
              </a:rPr>
              <a:t>K</a:t>
            </a:r>
            <a:r>
              <a:rPr lang="en-IN" sz="1100" spc="-15" dirty="0">
                <a:solidFill>
                  <a:srgbClr val="006FC0"/>
                </a:solidFill>
                <a:latin typeface="Courier New"/>
                <a:cs typeface="Courier New"/>
              </a:rPr>
              <a:t> </a:t>
            </a:r>
            <a:r>
              <a:rPr lang="en-IN" sz="1100" dirty="0">
                <a:solidFill>
                  <a:srgbClr val="006FC0"/>
                </a:solidFill>
                <a:latin typeface="Courier New"/>
                <a:cs typeface="Courier New"/>
              </a:rPr>
              <a:t>Nearest</a:t>
            </a:r>
            <a:r>
              <a:rPr lang="en-IN" sz="1100" spc="-20" dirty="0">
                <a:solidFill>
                  <a:srgbClr val="006FC0"/>
                </a:solidFill>
                <a:latin typeface="Courier New"/>
                <a:cs typeface="Courier New"/>
              </a:rPr>
              <a:t> </a:t>
            </a:r>
            <a:r>
              <a:rPr lang="en-IN" sz="1100" spc="-10" dirty="0" err="1">
                <a:solidFill>
                  <a:srgbClr val="006FC0"/>
                </a:solidFill>
                <a:latin typeface="Courier New"/>
                <a:cs typeface="Courier New"/>
              </a:rPr>
              <a:t>Neighbors</a:t>
            </a:r>
            <a:endParaRPr lang="en-IN" sz="1100" dirty="0">
              <a:latin typeface="Courier New"/>
              <a:cs typeface="Courier New"/>
            </a:endParaRPr>
          </a:p>
          <a:p>
            <a:pPr marL="697865" indent="-227965">
              <a:lnSpc>
                <a:spcPct val="100000"/>
              </a:lnSpc>
              <a:spcBef>
                <a:spcPts val="40"/>
              </a:spcBef>
              <a:buFont typeface="Wingdings"/>
              <a:buChar char=""/>
              <a:tabLst>
                <a:tab pos="697865" algn="l"/>
              </a:tabLst>
            </a:pPr>
            <a:r>
              <a:rPr lang="en-IN" sz="1300" b="0" dirty="0">
                <a:latin typeface="Courier New"/>
                <a:cs typeface="Courier New"/>
              </a:rPr>
              <a:t>Achieved</a:t>
            </a:r>
            <a:r>
              <a:rPr lang="en-IN" sz="1300" b="0" spc="30" dirty="0">
                <a:latin typeface="Courier New"/>
                <a:cs typeface="Courier New"/>
              </a:rPr>
              <a:t> </a:t>
            </a:r>
            <a:r>
              <a:rPr lang="en-IN" sz="1300" b="0" dirty="0">
                <a:latin typeface="Courier New"/>
                <a:cs typeface="Courier New"/>
              </a:rPr>
              <a:t>consistent</a:t>
            </a:r>
            <a:r>
              <a:rPr lang="en-IN" sz="1300" b="0" spc="35" dirty="0">
                <a:latin typeface="Courier New"/>
                <a:cs typeface="Courier New"/>
              </a:rPr>
              <a:t> </a:t>
            </a:r>
            <a:r>
              <a:rPr lang="en-IN" sz="1300" b="0" dirty="0">
                <a:latin typeface="Courier New"/>
                <a:cs typeface="Courier New"/>
              </a:rPr>
              <a:t>accuracy</a:t>
            </a:r>
            <a:r>
              <a:rPr lang="en-IN" sz="1300" b="0" spc="35" dirty="0">
                <a:latin typeface="Courier New"/>
                <a:cs typeface="Courier New"/>
              </a:rPr>
              <a:t> </a:t>
            </a:r>
            <a:r>
              <a:rPr lang="en-IN" sz="1300" b="0" spc="-10" dirty="0">
                <a:latin typeface="Courier New"/>
                <a:cs typeface="Courier New"/>
              </a:rPr>
              <a:t>(~83.33%).</a:t>
            </a:r>
            <a:endParaRPr lang="en-IN" sz="1300" dirty="0">
              <a:latin typeface="Courier New"/>
              <a:cs typeface="Courier New"/>
            </a:endParaRPr>
          </a:p>
          <a:p>
            <a:pPr marL="354965" indent="-342265">
              <a:lnSpc>
                <a:spcPct val="100000"/>
              </a:lnSpc>
              <a:spcBef>
                <a:spcPts val="450"/>
              </a:spcBef>
              <a:buAutoNum type="arabicPeriod" startAt="4"/>
              <a:tabLst>
                <a:tab pos="354965" algn="l"/>
              </a:tabLst>
            </a:pPr>
            <a:r>
              <a:rPr lang="en-IN" sz="2000" dirty="0"/>
              <a:t>Evaluation</a:t>
            </a:r>
            <a:r>
              <a:rPr lang="en-IN" sz="2000" spc="-30" dirty="0"/>
              <a:t> </a:t>
            </a:r>
            <a:r>
              <a:rPr lang="en-IN" sz="2000" dirty="0"/>
              <a:t>&amp;</a:t>
            </a:r>
            <a:r>
              <a:rPr lang="en-IN" sz="2000" spc="-25" dirty="0"/>
              <a:t> </a:t>
            </a:r>
            <a:r>
              <a:rPr lang="en-IN" sz="2000" spc="-10" dirty="0"/>
              <a:t>Analysis:</a:t>
            </a:r>
          </a:p>
          <a:p>
            <a:pPr marL="697865" lvl="1" indent="-227965">
              <a:lnSpc>
                <a:spcPct val="100000"/>
              </a:lnSpc>
              <a:spcBef>
                <a:spcPts val="45"/>
              </a:spcBef>
              <a:buFont typeface="Wingdings"/>
              <a:buChar char=""/>
              <a:tabLst>
                <a:tab pos="697865" algn="l"/>
              </a:tabLst>
            </a:pPr>
            <a:r>
              <a:rPr lang="en-IN" sz="1300" dirty="0">
                <a:solidFill>
                  <a:srgbClr val="006FC0"/>
                </a:solidFill>
                <a:latin typeface="Courier New"/>
                <a:cs typeface="Courier New"/>
              </a:rPr>
              <a:t>Models</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tended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5" dirty="0">
                <a:solidFill>
                  <a:srgbClr val="006FC0"/>
                </a:solidFill>
                <a:latin typeface="Courier New"/>
                <a:cs typeface="Courier New"/>
              </a:rPr>
              <a:t> </a:t>
            </a:r>
            <a:r>
              <a:rPr lang="en-IN" sz="1300" dirty="0">
                <a:solidFill>
                  <a:srgbClr val="006FC0"/>
                </a:solidFill>
                <a:latin typeface="Courier New"/>
                <a:cs typeface="Courier New"/>
              </a:rPr>
              <a:t>over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predict</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landings.</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Identified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need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more</a:t>
            </a:r>
            <a:r>
              <a:rPr lang="en-IN" sz="1300" spc="2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enhance</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accuracy.</a:t>
            </a:r>
            <a:endParaRPr lang="en-IN" sz="1300" dirty="0">
              <a:latin typeface="Courier New"/>
              <a:cs typeface="Courier New"/>
            </a:endParaRPr>
          </a:p>
          <a:p>
            <a:pPr marL="354330" indent="-341630">
              <a:lnSpc>
                <a:spcPct val="100000"/>
              </a:lnSpc>
              <a:spcBef>
                <a:spcPts val="459"/>
              </a:spcBef>
              <a:buAutoNum type="arabicPeriod" startAt="4"/>
              <a:tabLst>
                <a:tab pos="354330" algn="l"/>
              </a:tabLst>
            </a:pPr>
            <a:r>
              <a:rPr lang="en-IN" sz="2000" dirty="0"/>
              <a:t>Model</a:t>
            </a:r>
            <a:r>
              <a:rPr lang="en-IN" sz="2000" spc="-80" dirty="0"/>
              <a:t> </a:t>
            </a:r>
            <a:r>
              <a:rPr lang="en-IN" sz="2000" dirty="0"/>
              <a:t>Performance</a:t>
            </a:r>
            <a:r>
              <a:rPr lang="en-IN" sz="2000" spc="-80" dirty="0"/>
              <a:t> </a:t>
            </a:r>
            <a:r>
              <a:rPr lang="en-IN" sz="2000" spc="-10" dirty="0"/>
              <a:t>Visualization: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Visualized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accuracy</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scores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compare</a:t>
            </a:r>
            <a:r>
              <a:rPr lang="en-IN" sz="1300" spc="35"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performance.</a:t>
            </a:r>
            <a:endParaRPr lang="en-IN" sz="1300" dirty="0">
              <a:latin typeface="Courier New"/>
              <a:cs typeface="Courier New"/>
            </a:endParaRPr>
          </a:p>
        </p:txBody>
      </p:sp>
      <p:pic>
        <p:nvPicPr>
          <p:cNvPr id="2" name="object 6">
            <a:extLst>
              <a:ext uri="{FF2B5EF4-FFF2-40B4-BE49-F238E27FC236}">
                <a16:creationId xmlns:a16="http://schemas.microsoft.com/office/drawing/2014/main" id="{683386AF-BDCB-E9EC-0D40-8264D65F9AA2}"/>
              </a:ext>
            </a:extLst>
          </p:cNvPr>
          <p:cNvPicPr/>
          <p:nvPr/>
        </p:nvPicPr>
        <p:blipFill>
          <a:blip r:embed="rId3" cstate="print">
            <a:duotone>
              <a:prstClr val="black"/>
              <a:schemeClr val="accent1">
                <a:tint val="45000"/>
                <a:satMod val="400000"/>
              </a:schemeClr>
            </a:duotone>
          </a:blip>
          <a:stretch>
            <a:fillRect/>
          </a:stretch>
        </p:blipFill>
        <p:spPr>
          <a:xfrm>
            <a:off x="8022118" y="2302764"/>
            <a:ext cx="3194304" cy="31943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a:lnSpc>
                <a:spcPct val="100000"/>
              </a:lnSpc>
              <a:spcBef>
                <a:spcPts val="100"/>
              </a:spcBef>
            </a:pPr>
            <a:r>
              <a:rPr lang="en-US" sz="1100" spc="-10" dirty="0">
                <a:solidFill>
                  <a:srgbClr val="0B49CB"/>
                </a:solidFill>
              </a:rPr>
              <a:t>Background:</a:t>
            </a:r>
          </a:p>
          <a:p>
            <a:pPr marL="697865" indent="-227965">
              <a:lnSpc>
                <a:spcPct val="100000"/>
              </a:lnSpc>
              <a:spcBef>
                <a:spcPts val="30"/>
              </a:spcBef>
              <a:buFont typeface="Wingdings"/>
              <a:buChar char=""/>
              <a:tabLst>
                <a:tab pos="697865" algn="l"/>
              </a:tabLst>
            </a:pPr>
            <a:r>
              <a:rPr lang="en-US" sz="1600" b="0" dirty="0">
                <a:solidFill>
                  <a:srgbClr val="0B49CB"/>
                </a:solidFill>
                <a:latin typeface="Courier New"/>
                <a:cs typeface="Courier New"/>
              </a:rPr>
              <a:t>Commercial</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age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is</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booming.</a:t>
            </a:r>
            <a:endParaRPr lang="en-US" sz="1600" dirty="0">
              <a:solidFill>
                <a:srgbClr val="0B49CB"/>
              </a:solidFill>
              <a:latin typeface="Courier New"/>
              <a:cs typeface="Courier New"/>
            </a:endParaRPr>
          </a:p>
          <a:p>
            <a:pPr marL="697865" indent="-227965">
              <a:lnSpc>
                <a:spcPts val="1325"/>
              </a:lnSpc>
              <a:spcBef>
                <a:spcPts val="35"/>
              </a:spcBef>
              <a:buFont typeface="Wingdings"/>
              <a:buChar char=""/>
              <a:tabLst>
                <a:tab pos="697865" algn="l"/>
              </a:tabLst>
            </a:pPr>
            <a:r>
              <a:rPr lang="en-US" sz="1600" b="0" dirty="0">
                <a:solidFill>
                  <a:srgbClr val="0B49CB"/>
                </a:solidFill>
                <a:latin typeface="Courier New"/>
                <a:cs typeface="Courier New"/>
              </a:rPr>
              <a:t>SpaceX</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offers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competitive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pricing</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($62M</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vs.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$165M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USD)</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due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to</a:t>
            </a:r>
            <a:endParaRPr lang="en-US" sz="1600" dirty="0">
              <a:solidFill>
                <a:srgbClr val="0B49CB"/>
              </a:solidFill>
              <a:latin typeface="Courier New"/>
              <a:cs typeface="Courier New"/>
            </a:endParaRPr>
          </a:p>
          <a:p>
            <a:pPr marL="698500">
              <a:lnSpc>
                <a:spcPts val="1325"/>
              </a:lnSpc>
            </a:pPr>
            <a:r>
              <a:rPr lang="en-US" sz="1600" b="0" dirty="0">
                <a:solidFill>
                  <a:srgbClr val="0B49CB"/>
                </a:solidFill>
                <a:latin typeface="Courier New"/>
                <a:cs typeface="Courier New"/>
              </a:rPr>
              <a:t>rocket</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aims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0" dirty="0">
                <a:solidFill>
                  <a:srgbClr val="0B49CB"/>
                </a:solidFill>
                <a:latin typeface="Courier New"/>
                <a:cs typeface="Courier New"/>
              </a:rPr>
              <a:t> </a:t>
            </a:r>
            <a:r>
              <a:rPr lang="en-US" sz="1600" b="0" dirty="0">
                <a:solidFill>
                  <a:srgbClr val="0B49CB"/>
                </a:solidFill>
                <a:latin typeface="Courier New"/>
                <a:cs typeface="Courier New"/>
              </a:rPr>
              <a:t>rival</a:t>
            </a:r>
            <a:r>
              <a:rPr lang="en-US" sz="1600" b="0" spc="15" dirty="0">
                <a:solidFill>
                  <a:srgbClr val="0B49CB"/>
                </a:solidFill>
                <a:latin typeface="Courier New"/>
                <a:cs typeface="Courier New"/>
              </a:rPr>
              <a:t> </a:t>
            </a:r>
            <a:r>
              <a:rPr lang="en-US" sz="1600" b="0" spc="-10" dirty="0">
                <a:solidFill>
                  <a:srgbClr val="0B49CB"/>
                </a:solidFill>
                <a:latin typeface="Courier New"/>
                <a:cs typeface="Courier New"/>
              </a:rPr>
              <a:t>SpaceX.</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Problem:</a:t>
            </a:r>
          </a:p>
          <a:p>
            <a:pPr marL="698500" marR="10604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Space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seeks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machine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learning</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predict</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successful </a:t>
            </a:r>
            <a:r>
              <a:rPr lang="en-US" sz="1600" b="0" dirty="0">
                <a:solidFill>
                  <a:srgbClr val="0B49CB"/>
                </a:solidFill>
                <a:latin typeface="Courier New"/>
                <a:cs typeface="Courier New"/>
              </a:rPr>
              <a:t>Stage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Approach:</a:t>
            </a: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Data</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collection</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from</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SpaceX</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API</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industry</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sources.</a:t>
            </a:r>
            <a:endParaRPr lang="en-US" sz="1600" dirty="0">
              <a:solidFill>
                <a:srgbClr val="0B49CB"/>
              </a:solidFill>
              <a:latin typeface="Courier New"/>
              <a:cs typeface="Courier New"/>
            </a:endParaRP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Preprocess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data</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engineer</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features.</a:t>
            </a:r>
            <a:endParaRPr lang="en-US" sz="1600" dirty="0">
              <a:solidFill>
                <a:srgbClr val="0B49CB"/>
              </a:solidFill>
              <a:latin typeface="Courier New"/>
              <a:cs typeface="Courier New"/>
            </a:endParaRPr>
          </a:p>
          <a:p>
            <a:pPr marL="698500" marR="306070"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Train</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logistic</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regression,</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SVM,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decision</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trees, </a:t>
            </a:r>
            <a:r>
              <a:rPr lang="en-US" sz="1600" b="0" spc="-20" dirty="0" err="1">
                <a:solidFill>
                  <a:srgbClr val="0B49CB"/>
                </a:solidFill>
                <a:latin typeface="Courier New"/>
                <a:cs typeface="Courier New"/>
              </a:rPr>
              <a:t>kNN</a:t>
            </a:r>
            <a:r>
              <a:rPr lang="en-US" sz="1600" b="0" spc="-20" dirty="0">
                <a:solidFill>
                  <a:srgbClr val="0B49CB"/>
                </a:solidFill>
                <a:latin typeface="Courier New"/>
                <a:cs typeface="Courier New"/>
              </a:rPr>
              <a:t>.</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Evaluate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performance</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rigorously.</a:t>
            </a:r>
            <a:endParaRPr lang="en-US" sz="1600" dirty="0">
              <a:solidFill>
                <a:srgbClr val="0B49CB"/>
              </a:solidFill>
              <a:latin typeface="Courier New"/>
              <a:cs typeface="Courier New"/>
            </a:endParaRPr>
          </a:p>
          <a:p>
            <a:pPr marL="12700">
              <a:lnSpc>
                <a:spcPct val="100000"/>
              </a:lnSpc>
              <a:spcBef>
                <a:spcPts val="459"/>
              </a:spcBef>
            </a:pPr>
            <a:r>
              <a:rPr lang="en-US" sz="1100" dirty="0">
                <a:solidFill>
                  <a:srgbClr val="0B49CB"/>
                </a:solidFill>
              </a:rPr>
              <a:t>Potential</a:t>
            </a:r>
            <a:r>
              <a:rPr lang="en-US" sz="1100" spc="-90" dirty="0">
                <a:solidFill>
                  <a:srgbClr val="0B49CB"/>
                </a:solidFill>
              </a:rPr>
              <a:t> </a:t>
            </a:r>
            <a:r>
              <a:rPr lang="en-US" sz="1100" spc="-10" dirty="0">
                <a:solidFill>
                  <a:srgbClr val="0B49CB"/>
                </a:solidFill>
              </a:rPr>
              <a:t>Impact:</a:t>
            </a:r>
          </a:p>
          <a:p>
            <a:pPr marL="698500" marR="60515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Accurate</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Stage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recovery</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prediction</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enhances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Y's </a:t>
            </a:r>
            <a:r>
              <a:rPr lang="en-US" sz="1600" b="0" spc="-10" dirty="0">
                <a:solidFill>
                  <a:srgbClr val="0B49CB"/>
                </a:solidFill>
                <a:latin typeface="Courier New"/>
                <a:cs typeface="Courier New"/>
              </a:rPr>
              <a:t>competitiveness.</a:t>
            </a:r>
            <a:endParaRPr lang="en-US" sz="1600" dirty="0">
              <a:solidFill>
                <a:srgbClr val="0B49CB"/>
              </a:solidFill>
              <a:latin typeface="Courier New"/>
              <a:cs typeface="Courier New"/>
            </a:endParaRPr>
          </a:p>
          <a:p>
            <a:pPr marL="698500" marR="57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Optimizes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resources,</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improves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efficiency,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mitigates</a:t>
            </a:r>
            <a:r>
              <a:rPr lang="en-US" sz="1600" b="0" spc="35" dirty="0">
                <a:solidFill>
                  <a:srgbClr val="0B49CB"/>
                </a:solidFill>
                <a:latin typeface="Courier New"/>
                <a:cs typeface="Courier New"/>
              </a:rPr>
              <a:t> </a:t>
            </a:r>
            <a:r>
              <a:rPr lang="en-US" sz="1600" b="0" spc="-10" dirty="0">
                <a:solidFill>
                  <a:srgbClr val="0B49CB"/>
                </a:solidFill>
                <a:latin typeface="Courier New"/>
                <a:cs typeface="Courier New"/>
              </a:rPr>
              <a:t>financial risks.</a:t>
            </a:r>
            <a:endParaRPr lang="en-US" sz="1600" dirty="0">
              <a:solidFill>
                <a:srgbClr val="0B49CB"/>
              </a:solidFill>
              <a:latin typeface="Courier New"/>
              <a:cs typeface="Courier New"/>
            </a:endParaRPr>
          </a:p>
          <a:p>
            <a:pPr marL="698500" marR="7042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Contributes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advancement</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commercial</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space industry.</a:t>
            </a:r>
            <a:endParaRPr lang="en-US" sz="1600" dirty="0">
              <a:solidFill>
                <a:srgbClr val="0B49CB"/>
              </a:solidFill>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lvl="1">
              <a:lnSpc>
                <a:spcPct val="120000"/>
              </a:lnSpc>
              <a:spcBef>
                <a:spcPts val="1400"/>
              </a:spcBef>
              <a:buFont typeface="Wingdings" panose="05000000000000000000" pitchFamily="2" charset="2"/>
              <a:buChar char="Ø"/>
            </a:pPr>
            <a:r>
              <a:rPr lang="en-IN" sz="6200" dirty="0"/>
              <a:t>Combined data from SpaceX API and Wikipedia. </a:t>
            </a:r>
          </a:p>
          <a:p>
            <a:pPr marL="0" indent="0">
              <a:lnSpc>
                <a:spcPct val="120000"/>
              </a:lnSpc>
              <a:spcBef>
                <a:spcPts val="1400"/>
              </a:spcBef>
              <a:buNone/>
            </a:pPr>
            <a:r>
              <a:rPr lang="en-IN" sz="6600" dirty="0"/>
              <a:t>  2. Data Wrangling: </a:t>
            </a:r>
          </a:p>
          <a:p>
            <a:pPr lvl="1">
              <a:lnSpc>
                <a:spcPct val="120000"/>
              </a:lnSpc>
              <a:spcBef>
                <a:spcPts val="1400"/>
              </a:spcBef>
              <a:buFont typeface="Wingdings" panose="05000000000000000000" pitchFamily="2" charset="2"/>
              <a:buChar char="Ø"/>
            </a:pPr>
            <a:r>
              <a:rPr lang="en-IN" sz="6200" dirty="0"/>
              <a:t>Cleaned and organized collected data. </a:t>
            </a:r>
          </a:p>
          <a:p>
            <a:pPr marL="0" indent="0">
              <a:lnSpc>
                <a:spcPct val="120000"/>
              </a:lnSpc>
              <a:spcBef>
                <a:spcPts val="1400"/>
              </a:spcBef>
              <a:buNone/>
            </a:pPr>
            <a:r>
              <a:rPr lang="en-IN" sz="6600" dirty="0"/>
              <a:t>   3. Classification: </a:t>
            </a:r>
          </a:p>
          <a:p>
            <a:pPr lvl="1">
              <a:lnSpc>
                <a:spcPct val="120000"/>
              </a:lnSpc>
              <a:spcBef>
                <a:spcPts val="1400"/>
              </a:spcBef>
              <a:buFont typeface="Wingdings" panose="05000000000000000000" pitchFamily="2" charset="2"/>
              <a:buChar char="Ø"/>
            </a:pPr>
            <a:r>
              <a:rPr lang="en-IN" sz="6200" dirty="0"/>
              <a:t>Identified successful and unsuccessful landings. </a:t>
            </a:r>
          </a:p>
          <a:p>
            <a:pPr marL="0" indent="0">
              <a:lnSpc>
                <a:spcPct val="120000"/>
              </a:lnSpc>
              <a:spcBef>
                <a:spcPts val="1400"/>
              </a:spcBef>
              <a:buNone/>
            </a:pPr>
            <a:r>
              <a:rPr lang="en-IN" sz="6600" dirty="0"/>
              <a:t>   4. Exploratory Data Analysis (EDA): </a:t>
            </a:r>
          </a:p>
          <a:p>
            <a:pPr lvl="1">
              <a:lnSpc>
                <a:spcPct val="120000"/>
              </a:lnSpc>
              <a:spcBef>
                <a:spcPts val="1400"/>
              </a:spcBef>
              <a:buFont typeface="Wingdings" panose="05000000000000000000" pitchFamily="2" charset="2"/>
              <a:buChar char="Ø"/>
            </a:pPr>
            <a:r>
              <a:rPr lang="en-IN" sz="6200" dirty="0"/>
              <a:t>Used visualization and SQL for insights. </a:t>
            </a:r>
          </a:p>
          <a:p>
            <a:pPr lvl="1">
              <a:lnSpc>
                <a:spcPct val="120000"/>
              </a:lnSpc>
              <a:spcBef>
                <a:spcPts val="1400"/>
              </a:spcBef>
              <a:buFont typeface="Wingdings" panose="05000000000000000000" pitchFamily="2" charset="2"/>
              <a:buChar char="Ø"/>
            </a:pPr>
            <a:r>
              <a:rPr lang="en-IN" sz="6200" dirty="0"/>
              <a:t>Visualized data distribution. </a:t>
            </a:r>
          </a:p>
          <a:p>
            <a:pPr lvl="1">
              <a:lnSpc>
                <a:spcPct val="120000"/>
              </a:lnSpc>
              <a:spcBef>
                <a:spcPts val="1400"/>
              </a:spcBef>
              <a:buFont typeface="Wingdings" panose="05000000000000000000" pitchFamily="2" charset="2"/>
              <a:buChar char="Ø"/>
            </a:pPr>
            <a:r>
              <a:rPr lang="en-IN" sz="6200" dirty="0"/>
              <a:t>Extracted insights with SQL. </a:t>
            </a:r>
          </a:p>
          <a:p>
            <a:pPr marL="0" indent="0">
              <a:lnSpc>
                <a:spcPct val="120000"/>
              </a:lnSpc>
              <a:spcBef>
                <a:spcPts val="1400"/>
              </a:spcBef>
              <a:buNone/>
            </a:pPr>
            <a:r>
              <a:rPr lang="en-IN" sz="6600" dirty="0"/>
              <a:t>  5. Interactive Visual Analytics: </a:t>
            </a:r>
          </a:p>
          <a:p>
            <a:pPr lvl="1">
              <a:lnSpc>
                <a:spcPct val="120000"/>
              </a:lnSpc>
              <a:spcBef>
                <a:spcPts val="1400"/>
              </a:spcBef>
              <a:buFont typeface="Wingdings" panose="05000000000000000000" pitchFamily="2" charset="2"/>
              <a:buChar char="Ø"/>
            </a:pPr>
            <a:r>
              <a:rPr lang="en-IN" sz="6200" dirty="0"/>
              <a:t>Employed Folium and </a:t>
            </a:r>
            <a:r>
              <a:rPr lang="en-IN" sz="6200" dirty="0" err="1"/>
              <a:t>Plotly</a:t>
            </a:r>
            <a:r>
              <a:rPr lang="en-IN" sz="6200" dirty="0"/>
              <a:t> Dash. </a:t>
            </a:r>
            <a:endParaRPr lang="en-US" sz="18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Link:</a:t>
            </a:r>
          </a:p>
          <a:p>
            <a:pPr marL="0" indent="0">
              <a:buNone/>
            </a:pPr>
            <a:r>
              <a:rPr lang="en-IN" dirty="0">
                <a:hlinkClick r:id="rId3"/>
              </a:rPr>
              <a:t>EDA with Data Visualization</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r>
              <a:rPr lang="en-US" dirty="0"/>
              <a:t>GitHub Link:-</a:t>
            </a:r>
          </a:p>
          <a:p>
            <a:pPr marL="0" indent="0">
              <a:buNone/>
            </a:pPr>
            <a:r>
              <a:rPr lang="en-US" dirty="0">
                <a:hlinkClick r:id="rId3"/>
              </a:rPr>
              <a:t>EDA with SQL</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981</Words>
  <Application>Microsoft Office PowerPoint</Application>
  <PresentationFormat>Widescreen</PresentationFormat>
  <Paragraphs>146</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shyam lal</cp:lastModifiedBy>
  <cp:revision>218</cp:revision>
  <dcterms:created xsi:type="dcterms:W3CDTF">2021-04-29T18:58:00Z</dcterms:created>
  <dcterms:modified xsi:type="dcterms:W3CDTF">2024-04-22T17:47:34Z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